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30BF3A7-5D2F-4BC2-8E63-5673F948A830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>
        <p:scale>
          <a:sx n="150" d="100"/>
          <a:sy n="150" d="100"/>
        </p:scale>
        <p:origin x="522" y="-13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2C2BE1-E511-4497-DC08-EDBE0FDB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r>
              <a:rPr kumimoji="1" lang="ja-JP" altLang="en-US"/>
              <a:t>（案）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8E2571-4BC6-EED9-1829-3538B6C4E8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34AB913F-D82C-418B-B3BA-33BBBFD02BF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A1A233-FB4F-6A68-095C-40E8A5624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DC2856-44F2-62C8-7E0F-EBD551005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E5FB887C-BD41-47E2-A737-4B75E44E7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850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r>
              <a:rPr kumimoji="1" lang="ja-JP" altLang="en-US"/>
              <a:t>（案）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BD78AD54-6F33-43F9-B8D0-B7D1C3623D39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FDAFEF75-DCBC-44FF-A150-7E8950A47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5379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21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4432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79607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85244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2634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6504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7551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8791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48165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4942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9800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3171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8F8A-31BB-4849-A125-DCAE07CC8F5B}" type="datetime1">
              <a:rPr lang="en-US" altLang="ja-JP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8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マップ&#10;&#10;自動的に生成された説明">
            <a:extLst>
              <a:ext uri="{FF2B5EF4-FFF2-40B4-BE49-F238E27FC236}">
                <a16:creationId xmlns:a16="http://schemas.microsoft.com/office/drawing/2014/main" id="{D72F9C10-B7E8-FE15-54D8-B83EA2CE1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954000" cy="96012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9B2017-91FA-3478-A97F-45D8F6FCF55E}"/>
              </a:ext>
            </a:extLst>
          </p:cNvPr>
          <p:cNvSpPr/>
          <p:nvPr/>
        </p:nvSpPr>
        <p:spPr>
          <a:xfrm>
            <a:off x="-6985" y="-13357"/>
            <a:ext cx="6874446" cy="14769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608E3287-7250-8BB5-2C3E-0C8CCDFB39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6" r="9562"/>
          <a:stretch/>
        </p:blipFill>
        <p:spPr>
          <a:xfrm>
            <a:off x="4908152" y="7197647"/>
            <a:ext cx="1051689" cy="118380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3" name="図 12" descr="文字とスーツを着た男性&#10;&#10;低い精度で自動的に生成された説明">
            <a:extLst>
              <a:ext uri="{FF2B5EF4-FFF2-40B4-BE49-F238E27FC236}">
                <a16:creationId xmlns:a16="http://schemas.microsoft.com/office/drawing/2014/main" id="{7E825027-E42E-BF42-5D42-FABFF7C0F7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9" t="4525" r="29753" b="5132"/>
          <a:stretch/>
        </p:blipFill>
        <p:spPr>
          <a:xfrm>
            <a:off x="3589097" y="7193543"/>
            <a:ext cx="1087258" cy="119259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object 5"/>
          <p:cNvSpPr txBox="1"/>
          <p:nvPr/>
        </p:nvSpPr>
        <p:spPr>
          <a:xfrm>
            <a:off x="1107757" y="3403130"/>
            <a:ext cx="613671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en-US" altLang="ja-JP" sz="2000" b="1" dirty="0">
                <a:latin typeface="メイリオ"/>
                <a:cs typeface="メイリオ"/>
              </a:rPr>
              <a:t>2023</a:t>
            </a:r>
            <a:r>
              <a:rPr sz="2000" b="1" dirty="0">
                <a:latin typeface="メイリオ"/>
                <a:cs typeface="メイリオ"/>
              </a:rPr>
              <a:t>年</a:t>
            </a:r>
            <a:r>
              <a:rPr lang="en-US" altLang="ja-JP" sz="2000" b="1" dirty="0">
                <a:latin typeface="メイリオ"/>
                <a:cs typeface="メイリオ"/>
              </a:rPr>
              <a:t>12</a:t>
            </a:r>
            <a:r>
              <a:rPr sz="2000" b="1" dirty="0">
                <a:latin typeface="メイリオ"/>
                <a:cs typeface="メイリオ"/>
              </a:rPr>
              <a:t>⽉</a:t>
            </a:r>
            <a:r>
              <a:rPr lang="en-US" altLang="ja-JP" sz="2000" b="1" dirty="0">
                <a:latin typeface="メイリオ"/>
                <a:cs typeface="メイリオ"/>
              </a:rPr>
              <a:t>1</a:t>
            </a:r>
            <a:r>
              <a:rPr sz="2000" b="1" dirty="0">
                <a:latin typeface="メイリオ"/>
                <a:cs typeface="メイリオ"/>
              </a:rPr>
              <a:t>⽇</a:t>
            </a:r>
            <a:r>
              <a:rPr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(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金</a:t>
            </a:r>
            <a:r>
              <a:rPr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～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2024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年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2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月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10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日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(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土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461" y="2633770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8" name="object 8"/>
          <p:cNvSpPr/>
          <p:nvPr/>
        </p:nvSpPr>
        <p:spPr>
          <a:xfrm>
            <a:off x="172461" y="3888601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5"/>
                </a:lnTo>
                <a:lnTo>
                  <a:pt x="0" y="168894"/>
                </a:lnTo>
                <a:lnTo>
                  <a:pt x="6033" y="213794"/>
                </a:lnTo>
                <a:lnTo>
                  <a:pt x="23059" y="254139"/>
                </a:lnTo>
                <a:lnTo>
                  <a:pt x="49468" y="288322"/>
                </a:lnTo>
                <a:lnTo>
                  <a:pt x="83650" y="314731"/>
                </a:lnTo>
                <a:lnTo>
                  <a:pt x="123996" y="331757"/>
                </a:lnTo>
                <a:lnTo>
                  <a:pt x="168896" y="337790"/>
                </a:lnTo>
                <a:lnTo>
                  <a:pt x="407167" y="337790"/>
                </a:lnTo>
                <a:lnTo>
                  <a:pt x="452067" y="331757"/>
                </a:lnTo>
                <a:lnTo>
                  <a:pt x="492413" y="314731"/>
                </a:lnTo>
                <a:lnTo>
                  <a:pt x="526595" y="288322"/>
                </a:lnTo>
                <a:lnTo>
                  <a:pt x="553004" y="254139"/>
                </a:lnTo>
                <a:lnTo>
                  <a:pt x="570030" y="213794"/>
                </a:lnTo>
                <a:lnTo>
                  <a:pt x="576063" y="168894"/>
                </a:lnTo>
                <a:lnTo>
                  <a:pt x="570030" y="123995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10" name="object 10"/>
          <p:cNvSpPr/>
          <p:nvPr/>
        </p:nvSpPr>
        <p:spPr>
          <a:xfrm>
            <a:off x="167907" y="5189854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12" name="object 12"/>
          <p:cNvSpPr/>
          <p:nvPr/>
        </p:nvSpPr>
        <p:spPr>
          <a:xfrm>
            <a:off x="172461" y="3312777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79" h="337820">
                <a:moveTo>
                  <a:pt x="407168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8" y="337792"/>
                </a:lnTo>
                <a:lnTo>
                  <a:pt x="452067" y="331758"/>
                </a:lnTo>
                <a:lnTo>
                  <a:pt x="492412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1" y="213795"/>
                </a:lnTo>
                <a:lnTo>
                  <a:pt x="576064" y="168896"/>
                </a:lnTo>
                <a:lnTo>
                  <a:pt x="570031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2" y="23059"/>
                </a:lnTo>
                <a:lnTo>
                  <a:pt x="452067" y="6033"/>
                </a:lnTo>
                <a:lnTo>
                  <a:pt x="407168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15" name="object 15"/>
          <p:cNvSpPr/>
          <p:nvPr/>
        </p:nvSpPr>
        <p:spPr>
          <a:xfrm>
            <a:off x="178045" y="6227551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79" h="337820">
                <a:moveTo>
                  <a:pt x="407168" y="0"/>
                </a:moveTo>
                <a:lnTo>
                  <a:pt x="168896" y="0"/>
                </a:lnTo>
                <a:lnTo>
                  <a:pt x="123997" y="6033"/>
                </a:lnTo>
                <a:lnTo>
                  <a:pt x="83651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1" y="314732"/>
                </a:lnTo>
                <a:lnTo>
                  <a:pt x="123997" y="331758"/>
                </a:lnTo>
                <a:lnTo>
                  <a:pt x="168896" y="337792"/>
                </a:lnTo>
                <a:lnTo>
                  <a:pt x="407168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5" y="254141"/>
                </a:lnTo>
                <a:lnTo>
                  <a:pt x="570031" y="213795"/>
                </a:lnTo>
                <a:lnTo>
                  <a:pt x="576064" y="168896"/>
                </a:lnTo>
                <a:lnTo>
                  <a:pt x="570031" y="123996"/>
                </a:lnTo>
                <a:lnTo>
                  <a:pt x="553005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8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lang="ja-JP" altLang="en-US" sz="1950"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-438401" y="1742560"/>
            <a:ext cx="74295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3758" algn="ctr">
              <a:lnSpc>
                <a:spcPct val="100000"/>
              </a:lnSpc>
            </a:pPr>
            <a:r>
              <a:rPr lang="ja-JP" altLang="en-US" sz="4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２０２３年１２月開講</a:t>
            </a:r>
            <a:endParaRPr sz="4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object 5">
            <a:extLst>
              <a:ext uri="{FF2B5EF4-FFF2-40B4-BE49-F238E27FC236}">
                <a16:creationId xmlns:a16="http://schemas.microsoft.com/office/drawing/2014/main" id="{4C3EDEAA-5E0A-5C3E-48C3-BA0B8CAB99EE}"/>
              </a:ext>
            </a:extLst>
          </p:cNvPr>
          <p:cNvSpPr txBox="1"/>
          <p:nvPr/>
        </p:nvSpPr>
        <p:spPr>
          <a:xfrm>
            <a:off x="1114913" y="2638608"/>
            <a:ext cx="613671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沖縄県内の社会人等及び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3758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沖縄県内への就職又は転職を希望している方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44" name="object 5">
            <a:extLst>
              <a:ext uri="{FF2B5EF4-FFF2-40B4-BE49-F238E27FC236}">
                <a16:creationId xmlns:a16="http://schemas.microsoft.com/office/drawing/2014/main" id="{BA121F3D-C4C6-0165-6146-5641934296FC}"/>
              </a:ext>
            </a:extLst>
          </p:cNvPr>
          <p:cNvSpPr txBox="1"/>
          <p:nvPr/>
        </p:nvSpPr>
        <p:spPr>
          <a:xfrm>
            <a:off x="1173406" y="6301081"/>
            <a:ext cx="178321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en-US" altLang="ja-JP" sz="2000" b="1" dirty="0">
                <a:latin typeface="メイリオ"/>
                <a:ea typeface="メイリオ" panose="020B0604030504040204" pitchFamily="50" charset="-128"/>
                <a:cs typeface="メイリオ"/>
              </a:rPr>
              <a:t>30</a:t>
            </a:r>
            <a:r>
              <a:rPr lang="ja-JP" altLang="en-US" sz="2000" b="1" dirty="0">
                <a:latin typeface="メイリオ"/>
                <a:ea typeface="メイリオ" panose="020B0604030504040204" pitchFamily="50" charset="-128"/>
                <a:cs typeface="メイリオ"/>
              </a:rPr>
              <a:t>名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45" name="object 5">
            <a:extLst>
              <a:ext uri="{FF2B5EF4-FFF2-40B4-BE49-F238E27FC236}">
                <a16:creationId xmlns:a16="http://schemas.microsoft.com/office/drawing/2014/main" id="{A4A60ACD-21B8-54BE-0FBA-B519CBBCADF4}"/>
              </a:ext>
            </a:extLst>
          </p:cNvPr>
          <p:cNvSpPr txBox="1"/>
          <p:nvPr/>
        </p:nvSpPr>
        <p:spPr>
          <a:xfrm>
            <a:off x="2952105" y="6301811"/>
            <a:ext cx="152318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2000" b="1" dirty="0">
                <a:solidFill>
                  <a:srgbClr val="FF0000"/>
                </a:solidFill>
                <a:latin typeface="メイリオ"/>
                <a:ea typeface="メイリオ" panose="020B0604030504040204" pitchFamily="50" charset="-128"/>
                <a:cs typeface="メイリオ"/>
              </a:rPr>
              <a:t>無料</a:t>
            </a:r>
            <a:endParaRPr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47" name="object 5">
            <a:extLst>
              <a:ext uri="{FF2B5EF4-FFF2-40B4-BE49-F238E27FC236}">
                <a16:creationId xmlns:a16="http://schemas.microsoft.com/office/drawing/2014/main" id="{F9ACA73D-F002-3263-31A1-DB5643692AF3}"/>
              </a:ext>
            </a:extLst>
          </p:cNvPr>
          <p:cNvSpPr txBox="1"/>
          <p:nvPr/>
        </p:nvSpPr>
        <p:spPr>
          <a:xfrm>
            <a:off x="1094784" y="4704378"/>
            <a:ext cx="613671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en-US" altLang="ja-JP" sz="2000" b="1" dirty="0">
                <a:latin typeface="メイリオ"/>
                <a:cs typeface="メイリオ"/>
              </a:rPr>
              <a:t>2023</a:t>
            </a:r>
            <a:r>
              <a:rPr sz="2000" b="1" dirty="0">
                <a:latin typeface="メイリオ"/>
                <a:cs typeface="メイリオ"/>
              </a:rPr>
              <a:t>年</a:t>
            </a:r>
            <a:r>
              <a:rPr lang="en-US" altLang="ja-JP" sz="2000" b="1" dirty="0">
                <a:latin typeface="メイリオ"/>
                <a:cs typeface="メイリオ"/>
              </a:rPr>
              <a:t>10</a:t>
            </a:r>
            <a:r>
              <a:rPr sz="2000" b="1" dirty="0">
                <a:latin typeface="メイリオ"/>
                <a:cs typeface="メイリオ"/>
              </a:rPr>
              <a:t>⽉</a:t>
            </a:r>
            <a:r>
              <a:rPr lang="en-US" altLang="ja-JP" sz="2000" b="1" dirty="0">
                <a:latin typeface="メイリオ"/>
                <a:cs typeface="メイリオ"/>
              </a:rPr>
              <a:t>23</a:t>
            </a:r>
            <a:r>
              <a:rPr sz="2000" b="1" dirty="0">
                <a:latin typeface="メイリオ"/>
                <a:cs typeface="メイリオ"/>
              </a:rPr>
              <a:t>⽇</a:t>
            </a:r>
            <a:r>
              <a:rPr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(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月</a:t>
            </a:r>
            <a:r>
              <a:rPr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～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11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月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17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日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(</a:t>
            </a:r>
            <a:r>
              <a:rPr lang="ja-JP" altLang="en-US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金</a:t>
            </a:r>
            <a:r>
              <a:rPr lang="en-US" altLang="ja-JP" sz="2000" b="1" spc="-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49" name="object 6">
            <a:extLst>
              <a:ext uri="{FF2B5EF4-FFF2-40B4-BE49-F238E27FC236}">
                <a16:creationId xmlns:a16="http://schemas.microsoft.com/office/drawing/2014/main" id="{83B201A8-3DAD-B643-4972-E217E0C50F99}"/>
              </a:ext>
            </a:extLst>
          </p:cNvPr>
          <p:cNvSpPr/>
          <p:nvPr/>
        </p:nvSpPr>
        <p:spPr>
          <a:xfrm>
            <a:off x="170848" y="4638865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0D2891DE-D286-6F50-EF14-1DC951C87E8D}"/>
              </a:ext>
            </a:extLst>
          </p:cNvPr>
          <p:cNvSpPr txBox="1"/>
          <p:nvPr/>
        </p:nvSpPr>
        <p:spPr>
          <a:xfrm>
            <a:off x="1114913" y="5253447"/>
            <a:ext cx="654687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応募サイトからの申込み又は応募用紙の郵送・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FAX</a:t>
            </a:r>
          </a:p>
          <a:p>
            <a:pPr marL="13758"/>
            <a:endParaRPr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52" name="object 10">
            <a:extLst>
              <a:ext uri="{FF2B5EF4-FFF2-40B4-BE49-F238E27FC236}">
                <a16:creationId xmlns:a16="http://schemas.microsoft.com/office/drawing/2014/main" id="{75D75D3B-DDB4-3541-99DA-AEC1487ABD04}"/>
              </a:ext>
            </a:extLst>
          </p:cNvPr>
          <p:cNvSpPr/>
          <p:nvPr/>
        </p:nvSpPr>
        <p:spPr>
          <a:xfrm>
            <a:off x="2119227" y="6271431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 dirty="0"/>
          </a:p>
        </p:txBody>
      </p:sp>
      <p:sp>
        <p:nvSpPr>
          <p:cNvPr id="54" name="object 5">
            <a:extLst>
              <a:ext uri="{FF2B5EF4-FFF2-40B4-BE49-F238E27FC236}">
                <a16:creationId xmlns:a16="http://schemas.microsoft.com/office/drawing/2014/main" id="{CF002198-50BC-D4DC-31D1-533290FDB80B}"/>
              </a:ext>
            </a:extLst>
          </p:cNvPr>
          <p:cNvSpPr txBox="1"/>
          <p:nvPr/>
        </p:nvSpPr>
        <p:spPr>
          <a:xfrm>
            <a:off x="1077838" y="3901909"/>
            <a:ext cx="613671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2000" b="1" dirty="0">
                <a:latin typeface="メイリオ"/>
                <a:ea typeface="メイリオ" panose="020B0604030504040204" pitchFamily="50" charset="-128"/>
                <a:cs typeface="メイリオ"/>
              </a:rPr>
              <a:t>オンライン講義及び対面講義*</a:t>
            </a:r>
            <a:endParaRPr lang="en-US" altLang="ja-JP" sz="2000" b="1" dirty="0">
              <a:latin typeface="メイリオ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6209438-A3A6-5914-2682-EA2F8ECEE2B9}"/>
              </a:ext>
            </a:extLst>
          </p:cNvPr>
          <p:cNvSpPr txBox="1"/>
          <p:nvPr/>
        </p:nvSpPr>
        <p:spPr>
          <a:xfrm>
            <a:off x="1235490" y="4138424"/>
            <a:ext cx="5348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/>
                <a:ea typeface="メイリオ" panose="020B0604030504040204" pitchFamily="50" charset="-128"/>
                <a:cs typeface="メイリオ"/>
              </a:rPr>
              <a:t>*科目によって異なります。</a:t>
            </a:r>
            <a:endParaRPr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r>
              <a:rPr lang="ja-JP" altLang="en-US" sz="1300" b="1" dirty="0">
                <a:latin typeface="メイリオ"/>
                <a:ea typeface="メイリオ" panose="020B0604030504040204" pitchFamily="50" charset="-128"/>
                <a:cs typeface="メイリオ"/>
              </a:rPr>
              <a:t>受講するための</a:t>
            </a:r>
            <a:r>
              <a:rPr lang="en-US" altLang="ja-JP" sz="1300" b="1" dirty="0">
                <a:latin typeface="メイリオ"/>
                <a:ea typeface="メイリオ" panose="020B0604030504040204" pitchFamily="50" charset="-128"/>
                <a:cs typeface="メイリオ"/>
              </a:rPr>
              <a:t>PC</a:t>
            </a:r>
            <a:r>
              <a:rPr lang="ja-JP" altLang="en-US" sz="1300" b="1" dirty="0">
                <a:latin typeface="メイリオ"/>
                <a:ea typeface="メイリオ" panose="020B0604030504040204" pitchFamily="50" charset="-128"/>
                <a:cs typeface="メイリオ"/>
              </a:rPr>
              <a:t>やインターネット環境は各自でご準備ください。</a:t>
            </a:r>
            <a:endParaRPr lang="ja-JP" altLang="en-US" sz="13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E4CA660-E6D9-C85E-EB4A-CA6DEE5D4FEF}"/>
              </a:ext>
            </a:extLst>
          </p:cNvPr>
          <p:cNvSpPr txBox="1"/>
          <p:nvPr/>
        </p:nvSpPr>
        <p:spPr>
          <a:xfrm>
            <a:off x="1093593" y="5532894"/>
            <a:ext cx="624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u="sng" kern="0" dirty="0">
                <a:solidFill>
                  <a:srgbClr val="336699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https://chiiki.skr.u-ryukyu.ac.jp/?page_id=3078</a:t>
            </a:r>
            <a:endParaRPr lang="ja-JP" altLang="en-US" sz="1600" b="1" dirty="0"/>
          </a:p>
        </p:txBody>
      </p:sp>
      <p:sp>
        <p:nvSpPr>
          <p:cNvPr id="11" name="object 11"/>
          <p:cNvSpPr txBox="1"/>
          <p:nvPr/>
        </p:nvSpPr>
        <p:spPr>
          <a:xfrm>
            <a:off x="2201089" y="6365334"/>
            <a:ext cx="460904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受講料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E440289-47C5-2FBE-627F-C85813174C42}"/>
              </a:ext>
            </a:extLst>
          </p:cNvPr>
          <p:cNvSpPr txBox="1"/>
          <p:nvPr/>
        </p:nvSpPr>
        <p:spPr>
          <a:xfrm>
            <a:off x="5807784" y="6790346"/>
            <a:ext cx="955238" cy="25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83" dirty="0">
                <a:solidFill>
                  <a:schemeClr val="tx2">
                    <a:lumMod val="75000"/>
                  </a:schemeClr>
                </a:solidFill>
              </a:rPr>
              <a:t>QR</a:t>
            </a:r>
            <a:r>
              <a:rPr lang="ja-JP" altLang="en-US" sz="1083" dirty="0">
                <a:solidFill>
                  <a:schemeClr val="tx2">
                    <a:lumMod val="75000"/>
                  </a:schemeClr>
                </a:solidFill>
              </a:rPr>
              <a:t>コード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55BCCA37-50BE-1267-DFC7-20585E74A351}"/>
              </a:ext>
            </a:extLst>
          </p:cNvPr>
          <p:cNvSpPr/>
          <p:nvPr/>
        </p:nvSpPr>
        <p:spPr>
          <a:xfrm>
            <a:off x="172453" y="6847649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17669F50-7889-59AE-3542-C1E157E80DEF}"/>
              </a:ext>
            </a:extLst>
          </p:cNvPr>
          <p:cNvSpPr txBox="1"/>
          <p:nvPr/>
        </p:nvSpPr>
        <p:spPr>
          <a:xfrm rot="10800000" flipH="1" flipV="1">
            <a:off x="234483" y="6961691"/>
            <a:ext cx="696171" cy="183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>
              <a:tabLst>
                <a:tab pos="301986" algn="l"/>
              </a:tabLst>
            </a:pPr>
            <a:r>
              <a:rPr lang="ja-JP" altLang="en-US" sz="1192" b="1" dirty="0">
                <a:latin typeface="メイリオ"/>
                <a:cs typeface="メイリオ"/>
              </a:rPr>
              <a:t>講</a:t>
            </a:r>
            <a:r>
              <a:rPr sz="1192" b="1" dirty="0">
                <a:latin typeface="メイリオ"/>
                <a:cs typeface="メイリオ"/>
              </a:rPr>
              <a:t>	</a:t>
            </a:r>
            <a:r>
              <a:rPr lang="ja-JP" altLang="en-US" sz="1192" b="1" dirty="0">
                <a:latin typeface="メイリオ"/>
                <a:cs typeface="メイリオ"/>
              </a:rPr>
              <a:t>師</a:t>
            </a:r>
            <a:endParaRPr sz="1192" b="1" dirty="0">
              <a:latin typeface="メイリオ"/>
              <a:cs typeface="メイリオ"/>
            </a:endParaRPr>
          </a:p>
        </p:txBody>
      </p:sp>
      <p:pic>
        <p:nvPicPr>
          <p:cNvPr id="4" name="図 3" descr="携帯電話を持つスーツを着た男性&#10;&#10;中程度の精度で自動的に生成された説明">
            <a:extLst>
              <a:ext uri="{FF2B5EF4-FFF2-40B4-BE49-F238E27FC236}">
                <a16:creationId xmlns:a16="http://schemas.microsoft.com/office/drawing/2014/main" id="{EF34E854-1BFF-A592-8EAD-E706484F93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59" y="7182853"/>
            <a:ext cx="1073159" cy="121586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9" name="図 8" descr="人, 男, 屋内, 立つ が含まれている画像&#10;&#10;自動的に生成された説明">
            <a:extLst>
              <a:ext uri="{FF2B5EF4-FFF2-40B4-BE49-F238E27FC236}">
                <a16:creationId xmlns:a16="http://schemas.microsoft.com/office/drawing/2014/main" id="{A6C0A35B-E564-7D8F-6522-14E3032D191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" t="-631" r="39539" b="17605"/>
          <a:stretch/>
        </p:blipFill>
        <p:spPr>
          <a:xfrm>
            <a:off x="2258931" y="7182853"/>
            <a:ext cx="1073159" cy="12032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2CBB8CB-4E6C-202B-51D5-947817B35670}"/>
              </a:ext>
            </a:extLst>
          </p:cNvPr>
          <p:cNvSpPr txBox="1"/>
          <p:nvPr/>
        </p:nvSpPr>
        <p:spPr>
          <a:xfrm>
            <a:off x="912529" y="8430083"/>
            <a:ext cx="1288560" cy="175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琉球大学名誉教授　牛窪　潔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EC32691-8A34-30C0-56EB-CB509EDE91E7}"/>
              </a:ext>
            </a:extLst>
          </p:cNvPr>
          <p:cNvSpPr txBox="1"/>
          <p:nvPr/>
        </p:nvSpPr>
        <p:spPr>
          <a:xfrm>
            <a:off x="5019453" y="8399222"/>
            <a:ext cx="1124717" cy="175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公認会計士　前島　修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2A5088-9083-79F3-1178-8D04927BB04E}"/>
              </a:ext>
            </a:extLst>
          </p:cNvPr>
          <p:cNvSpPr txBox="1"/>
          <p:nvPr/>
        </p:nvSpPr>
        <p:spPr>
          <a:xfrm>
            <a:off x="2182424" y="8422458"/>
            <a:ext cx="1364596" cy="175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経営戦略コンサルタント　仲谷　康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6003FC-58DC-8426-4790-B64D3E9EFB39}"/>
              </a:ext>
            </a:extLst>
          </p:cNvPr>
          <p:cNvSpPr txBox="1"/>
          <p:nvPr/>
        </p:nvSpPr>
        <p:spPr>
          <a:xfrm>
            <a:off x="3510791" y="8374560"/>
            <a:ext cx="1243871" cy="34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2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Lean Startup Japan LCC </a:t>
            </a:r>
            <a:r>
              <a:rPr lang="ja-JP" altLang="en-US" sz="542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endParaRPr lang="en-US" altLang="ja-JP" sz="542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プロセスコンサルタント</a:t>
            </a:r>
            <a:endParaRPr lang="en-US" altLang="ja-JP" sz="542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和波　俊久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DB40E83-DA32-7D21-0439-1A5DBFCB144C}"/>
              </a:ext>
            </a:extLst>
          </p:cNvPr>
          <p:cNvSpPr/>
          <p:nvPr/>
        </p:nvSpPr>
        <p:spPr>
          <a:xfrm>
            <a:off x="-414957" y="176990"/>
            <a:ext cx="7582151" cy="1084912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pPr algn="ctr"/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琉球大学リカレント教育プログラム</a:t>
            </a:r>
            <a:endParaRPr lang="en-US" altLang="ja-JP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（キャリア</a:t>
            </a:r>
            <a:r>
              <a:rPr lang="en-US" altLang="ja-JP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UP</a:t>
            </a:r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支援）</a:t>
            </a: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A17861E5-9C6F-EE02-0A5A-3320515C1BA6}"/>
              </a:ext>
            </a:extLst>
          </p:cNvPr>
          <p:cNvSpPr txBox="1"/>
          <p:nvPr/>
        </p:nvSpPr>
        <p:spPr>
          <a:xfrm>
            <a:off x="184519" y="6338487"/>
            <a:ext cx="648998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募集定員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25E3161B-BB6F-D684-6B19-18B118CA01BC}"/>
              </a:ext>
            </a:extLst>
          </p:cNvPr>
          <p:cNvSpPr txBox="1"/>
          <p:nvPr/>
        </p:nvSpPr>
        <p:spPr>
          <a:xfrm>
            <a:off x="167907" y="5280760"/>
            <a:ext cx="600511" cy="17498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申込方法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34" name="object 11">
            <a:extLst>
              <a:ext uri="{FF2B5EF4-FFF2-40B4-BE49-F238E27FC236}">
                <a16:creationId xmlns:a16="http://schemas.microsoft.com/office/drawing/2014/main" id="{D9680CBA-AAAA-DFA8-E624-BB32EEDA96EC}"/>
              </a:ext>
            </a:extLst>
          </p:cNvPr>
          <p:cNvSpPr txBox="1"/>
          <p:nvPr/>
        </p:nvSpPr>
        <p:spPr>
          <a:xfrm>
            <a:off x="178045" y="4731371"/>
            <a:ext cx="600511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申込期間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2773FD3F-085A-41FB-1043-26E1086BE733}"/>
              </a:ext>
            </a:extLst>
          </p:cNvPr>
          <p:cNvSpPr txBox="1"/>
          <p:nvPr/>
        </p:nvSpPr>
        <p:spPr>
          <a:xfrm>
            <a:off x="164699" y="3983823"/>
            <a:ext cx="688638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受講方法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53C473B0-43D6-8506-CC3A-BEC723C7E7F1}"/>
              </a:ext>
            </a:extLst>
          </p:cNvPr>
          <p:cNvSpPr txBox="1"/>
          <p:nvPr/>
        </p:nvSpPr>
        <p:spPr>
          <a:xfrm>
            <a:off x="196248" y="3412776"/>
            <a:ext cx="686734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37" b="1" dirty="0">
                <a:latin typeface="メイリオ"/>
                <a:cs typeface="メイリオ"/>
              </a:rPr>
              <a:t>受講期間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id="{402F74C7-851E-B335-00AC-8E255A9CF29A}"/>
              </a:ext>
            </a:extLst>
          </p:cNvPr>
          <p:cNvSpPr txBox="1"/>
          <p:nvPr/>
        </p:nvSpPr>
        <p:spPr>
          <a:xfrm>
            <a:off x="234483" y="2734493"/>
            <a:ext cx="783182" cy="183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/>
            <a:r>
              <a:rPr lang="ja-JP" altLang="en-US" sz="1190" b="1" dirty="0">
                <a:latin typeface="メイリオ"/>
                <a:cs typeface="メイリオ"/>
              </a:rPr>
              <a:t>対　象</a:t>
            </a:r>
            <a:endParaRPr sz="1190" b="1" dirty="0">
              <a:latin typeface="メイリオ"/>
              <a:cs typeface="メイリオ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602DCC6-4B9A-6623-F4E4-4C0072182D7F}"/>
              </a:ext>
            </a:extLst>
          </p:cNvPr>
          <p:cNvSpPr/>
          <p:nvPr/>
        </p:nvSpPr>
        <p:spPr>
          <a:xfrm>
            <a:off x="-62769" y="8934999"/>
            <a:ext cx="7053867" cy="62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27" name="図 26" descr="ロゴ&#10;&#10;自動的に生成された説明">
            <a:extLst>
              <a:ext uri="{FF2B5EF4-FFF2-40B4-BE49-F238E27FC236}">
                <a16:creationId xmlns:a16="http://schemas.microsoft.com/office/drawing/2014/main" id="{F1803209-16A9-CF73-116C-AB718A6CD9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839" y="8990709"/>
            <a:ext cx="555499" cy="555499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D529930-B4C5-0F4A-8277-17EE93BBFB6D}"/>
              </a:ext>
            </a:extLst>
          </p:cNvPr>
          <p:cNvSpPr txBox="1"/>
          <p:nvPr/>
        </p:nvSpPr>
        <p:spPr>
          <a:xfrm>
            <a:off x="0" y="9000359"/>
            <a:ext cx="6234740" cy="55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国立大学法人琉球大学総合企画戦略部地域連携推進課</a:t>
            </a:r>
            <a:endParaRPr lang="en-US" altLang="ja-JP" sz="1517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℡：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098-895-9058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098-895-8185</a:t>
            </a:r>
            <a:endParaRPr lang="ja-JP" altLang="en-US" sz="1517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 descr="QR コード&#10;&#10;自動的に生成された説明">
            <a:extLst>
              <a:ext uri="{FF2B5EF4-FFF2-40B4-BE49-F238E27FC236}">
                <a16:creationId xmlns:a16="http://schemas.microsoft.com/office/drawing/2014/main" id="{EE839BDE-BF57-616D-19C4-5A882B93268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214" y="5961603"/>
            <a:ext cx="862243" cy="862243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4EB3B31D-9C95-E693-D5B1-ED4037FFF569}"/>
              </a:ext>
            </a:extLst>
          </p:cNvPr>
          <p:cNvSpPr/>
          <p:nvPr/>
        </p:nvSpPr>
        <p:spPr>
          <a:xfrm>
            <a:off x="3610854" y="7274011"/>
            <a:ext cx="1220930" cy="4824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B27257A-85AD-7BFE-88B1-A21D98C3716A}"/>
              </a:ext>
            </a:extLst>
          </p:cNvPr>
          <p:cNvSpPr/>
          <p:nvPr/>
        </p:nvSpPr>
        <p:spPr>
          <a:xfrm>
            <a:off x="2071434" y="7274011"/>
            <a:ext cx="1220930" cy="4824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6" name="図 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53F2F10-FFDA-C3E3-8EDE-33F60BCE6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81" y="7699249"/>
            <a:ext cx="1543794" cy="1329379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EB1E2B-F307-3F22-F8C7-3250A8013691}"/>
              </a:ext>
            </a:extLst>
          </p:cNvPr>
          <p:cNvSpPr/>
          <p:nvPr/>
        </p:nvSpPr>
        <p:spPr>
          <a:xfrm>
            <a:off x="-38099" y="-13357"/>
            <a:ext cx="6896100" cy="129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8120C4-F281-DF60-8A81-755F39D29578}"/>
              </a:ext>
            </a:extLst>
          </p:cNvPr>
          <p:cNvSpPr/>
          <p:nvPr/>
        </p:nvSpPr>
        <p:spPr>
          <a:xfrm>
            <a:off x="-48566" y="8978123"/>
            <a:ext cx="7053867" cy="62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74214" y="332919"/>
            <a:ext cx="7429500" cy="80021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3758" algn="ctr">
              <a:lnSpc>
                <a:spcPct val="100000"/>
              </a:lnSpc>
            </a:pPr>
            <a:r>
              <a:rPr lang="ja-JP" altLang="en-US" sz="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琉球大学リカレント教育プログラム</a:t>
            </a:r>
            <a:br>
              <a:rPr lang="en-US" altLang="ja-JP" sz="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ja-JP" altLang="en-US" sz="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（キャリアＵＰ支援）</a:t>
            </a:r>
            <a:endParaRPr sz="2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8" name="図 37" descr="ロゴ&#10;&#10;自動的に生成された説明">
            <a:extLst>
              <a:ext uri="{FF2B5EF4-FFF2-40B4-BE49-F238E27FC236}">
                <a16:creationId xmlns:a16="http://schemas.microsoft.com/office/drawing/2014/main" id="{3FC5348B-CB17-342B-852F-F6024709F2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79" y="101375"/>
            <a:ext cx="1061848" cy="1061848"/>
          </a:xfrm>
          <a:prstGeom prst="rect">
            <a:avLst/>
          </a:prstGeom>
        </p:spPr>
      </p:pic>
      <p:graphicFrame>
        <p:nvGraphicFramePr>
          <p:cNvPr id="14" name="表 15">
            <a:extLst>
              <a:ext uri="{FF2B5EF4-FFF2-40B4-BE49-F238E27FC236}">
                <a16:creationId xmlns:a16="http://schemas.microsoft.com/office/drawing/2014/main" id="{0635C92A-EDC2-3593-C442-0A66F5D89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03110"/>
              </p:ext>
            </p:extLst>
          </p:nvPr>
        </p:nvGraphicFramePr>
        <p:xfrm>
          <a:off x="158145" y="1947658"/>
          <a:ext cx="6464777" cy="3860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577">
                  <a:extLst>
                    <a:ext uri="{9D8B030D-6E8A-4147-A177-3AD203B41FA5}">
                      <a16:colId xmlns:a16="http://schemas.microsoft.com/office/drawing/2014/main" val="510967393"/>
                    </a:ext>
                  </a:extLst>
                </a:gridCol>
                <a:gridCol w="2524278">
                  <a:extLst>
                    <a:ext uri="{9D8B030D-6E8A-4147-A177-3AD203B41FA5}">
                      <a16:colId xmlns:a16="http://schemas.microsoft.com/office/drawing/2014/main" val="223565817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039473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17461921"/>
                    </a:ext>
                  </a:extLst>
                </a:gridCol>
                <a:gridCol w="1060322">
                  <a:extLst>
                    <a:ext uri="{9D8B030D-6E8A-4147-A177-3AD203B41FA5}">
                      <a16:colId xmlns:a16="http://schemas.microsoft.com/office/drawing/2014/main" val="558209012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</a:t>
                      </a:r>
                    </a:p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講座内容</a:t>
                      </a:r>
                    </a:p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担当教員</a:t>
                      </a:r>
                    </a:p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初回</a:t>
                      </a:r>
                      <a:endParaRPr kumimoji="1" lang="en-US" altLang="ja-JP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授業日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備考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446331881"/>
                  </a:ext>
                </a:extLst>
              </a:tr>
              <a:tr h="6729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キャリア開発実践論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必修科目）</a:t>
                      </a:r>
                      <a:endParaRPr kumimoji="1" lang="en-US" altLang="ja-JP" sz="8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自己のキャリア形成について、対面とオンラインによりグループワークやロールプレイング、ディスカッション、プレゼンテーション等の</a:t>
                      </a: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PBL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により社会人のキャリア開発に必要なスキルを身につける。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牛窪　潔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毎週金曜日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12522024"/>
                  </a:ext>
                </a:extLst>
              </a:tr>
              <a:tr h="672991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イノベーション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プロセスデザイン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（選択科目）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世界を一変させるようなイノベーションはどのようなプロセスによって誕生するのか。その原理と実例の学習を通じて、人材育成とプロセスデザインの実践方法習得を目標とする。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和波　俊久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030188535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ＤＸ基礎編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（選択科目）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DX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の過剰な煽りに注意し</a:t>
                      </a: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DX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の本質についての基礎知識と戦略的に見るセンスを養う。</a:t>
                      </a: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AI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、</a:t>
                      </a: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IoT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などの初歩的な内容を解説し、デジタルアレルギーを低減、現場の課題に取り組みやすくする。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仲谷　康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69470396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財務分析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（選択科目）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企業等を取り巻く環境や財務諸表の構造等を理解するとともに、具体的な分析手法を習得し、財務諸表を読み解く能力を身につける。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前島　修</a:t>
                      </a:r>
                    </a:p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918151020"/>
                  </a:ext>
                </a:extLst>
              </a:tr>
              <a:tr h="672991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ＤＸ応用編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（選択科目）</a:t>
                      </a: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DX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の本質は競争優位の構築であるため経営戦略の構築方法を学ぶ。戦略構築ゲーム、ケースでセンスを磨く。さらには参加者自身の課題をケース・スタディし、戦略構築と</a:t>
                      </a:r>
                      <a:r>
                        <a:rPr lang="en-US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DX</a:t>
                      </a:r>
                      <a:r>
                        <a:rPr lang="ja-JP" altLang="ja-JP" sz="8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化の実践力を磨く。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仲谷　康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46546837"/>
                  </a:ext>
                </a:extLst>
              </a:tr>
            </a:tbl>
          </a:graphicData>
        </a:graphic>
      </p:graphicFrame>
      <p:sp>
        <p:nvSpPr>
          <p:cNvPr id="16" name="object 6">
            <a:extLst>
              <a:ext uri="{FF2B5EF4-FFF2-40B4-BE49-F238E27FC236}">
                <a16:creationId xmlns:a16="http://schemas.microsoft.com/office/drawing/2014/main" id="{8B820563-3B45-71DC-21AB-C5C06CB0650A}"/>
              </a:ext>
            </a:extLst>
          </p:cNvPr>
          <p:cNvSpPr/>
          <p:nvPr/>
        </p:nvSpPr>
        <p:spPr>
          <a:xfrm>
            <a:off x="190714" y="1444620"/>
            <a:ext cx="624628" cy="365972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0D768227-D724-CAF7-3F7E-EC6E063BF31B}"/>
              </a:ext>
            </a:extLst>
          </p:cNvPr>
          <p:cNvSpPr txBox="1"/>
          <p:nvPr/>
        </p:nvSpPr>
        <p:spPr>
          <a:xfrm>
            <a:off x="272576" y="1534763"/>
            <a:ext cx="460904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>
              <a:tabLst>
                <a:tab pos="301986" algn="l"/>
              </a:tabLst>
            </a:pPr>
            <a:r>
              <a:rPr lang="ja-JP" altLang="en-US" sz="1137" b="1" dirty="0">
                <a:latin typeface="メイリオ"/>
                <a:cs typeface="メイリオ"/>
              </a:rPr>
              <a:t>科</a:t>
            </a:r>
            <a:r>
              <a:rPr sz="1137" b="1" dirty="0">
                <a:latin typeface="メイリオ"/>
                <a:cs typeface="メイリオ"/>
              </a:rPr>
              <a:t>	</a:t>
            </a:r>
            <a:r>
              <a:rPr lang="ja-JP" altLang="en-US" sz="1137" b="1" dirty="0">
                <a:latin typeface="メイリオ"/>
                <a:cs typeface="メイリオ"/>
              </a:rPr>
              <a:t>目</a:t>
            </a:r>
            <a:endParaRPr sz="1137" b="1" dirty="0">
              <a:latin typeface="メイリオ"/>
              <a:cs typeface="メイリオ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F64DD6FC-9B2F-10F4-BEE3-725B43F4C6AB}"/>
              </a:ext>
            </a:extLst>
          </p:cNvPr>
          <p:cNvSpPr/>
          <p:nvPr/>
        </p:nvSpPr>
        <p:spPr>
          <a:xfrm>
            <a:off x="220565" y="5945042"/>
            <a:ext cx="936670" cy="440943"/>
          </a:xfrm>
          <a:custGeom>
            <a:avLst/>
            <a:gdLst/>
            <a:ahLst/>
            <a:cxnLst/>
            <a:rect l="l" t="t" r="r" b="b"/>
            <a:pathLst>
              <a:path w="576580" h="337820">
                <a:moveTo>
                  <a:pt x="407167" y="0"/>
                </a:moveTo>
                <a:lnTo>
                  <a:pt x="168896" y="0"/>
                </a:lnTo>
                <a:lnTo>
                  <a:pt x="123996" y="6033"/>
                </a:lnTo>
                <a:lnTo>
                  <a:pt x="83650" y="23059"/>
                </a:lnTo>
                <a:lnTo>
                  <a:pt x="49468" y="49468"/>
                </a:lnTo>
                <a:lnTo>
                  <a:pt x="23059" y="83650"/>
                </a:lnTo>
                <a:lnTo>
                  <a:pt x="6033" y="123996"/>
                </a:lnTo>
                <a:lnTo>
                  <a:pt x="0" y="168896"/>
                </a:lnTo>
                <a:lnTo>
                  <a:pt x="6033" y="213795"/>
                </a:lnTo>
                <a:lnTo>
                  <a:pt x="23059" y="254141"/>
                </a:lnTo>
                <a:lnTo>
                  <a:pt x="49468" y="288323"/>
                </a:lnTo>
                <a:lnTo>
                  <a:pt x="83650" y="314732"/>
                </a:lnTo>
                <a:lnTo>
                  <a:pt x="123996" y="331758"/>
                </a:lnTo>
                <a:lnTo>
                  <a:pt x="168896" y="337792"/>
                </a:lnTo>
                <a:lnTo>
                  <a:pt x="407167" y="337792"/>
                </a:lnTo>
                <a:lnTo>
                  <a:pt x="452067" y="331758"/>
                </a:lnTo>
                <a:lnTo>
                  <a:pt x="492413" y="314732"/>
                </a:lnTo>
                <a:lnTo>
                  <a:pt x="526595" y="288323"/>
                </a:lnTo>
                <a:lnTo>
                  <a:pt x="553004" y="254141"/>
                </a:lnTo>
                <a:lnTo>
                  <a:pt x="570030" y="213795"/>
                </a:lnTo>
                <a:lnTo>
                  <a:pt x="576063" y="168896"/>
                </a:lnTo>
                <a:lnTo>
                  <a:pt x="570030" y="123996"/>
                </a:lnTo>
                <a:lnTo>
                  <a:pt x="553004" y="83650"/>
                </a:lnTo>
                <a:lnTo>
                  <a:pt x="526595" y="49468"/>
                </a:lnTo>
                <a:lnTo>
                  <a:pt x="492413" y="23059"/>
                </a:lnTo>
                <a:lnTo>
                  <a:pt x="452067" y="6033"/>
                </a:lnTo>
                <a:lnTo>
                  <a:pt x="407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66B64C3C-8374-4E54-6080-1B15B66750B3}"/>
              </a:ext>
            </a:extLst>
          </p:cNvPr>
          <p:cNvSpPr txBox="1"/>
          <p:nvPr/>
        </p:nvSpPr>
        <p:spPr>
          <a:xfrm>
            <a:off x="220565" y="6098509"/>
            <a:ext cx="936670" cy="1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58">
              <a:tabLst>
                <a:tab pos="301986" algn="l"/>
              </a:tabLst>
            </a:pPr>
            <a:r>
              <a:rPr lang="ja-JP" altLang="en-US" sz="1137" b="1" dirty="0">
                <a:latin typeface="メイリオ"/>
                <a:cs typeface="メイリオ"/>
              </a:rPr>
              <a:t>履修イメージ</a:t>
            </a:r>
            <a:endParaRPr sz="1137" b="1" dirty="0">
              <a:latin typeface="メイリオ"/>
              <a:cs typeface="メイリオ"/>
            </a:endParaRP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37BADB44-1E4D-C370-D323-12A53D3C5E88}"/>
              </a:ext>
            </a:extLst>
          </p:cNvPr>
          <p:cNvGrpSpPr/>
          <p:nvPr/>
        </p:nvGrpSpPr>
        <p:grpSpPr>
          <a:xfrm>
            <a:off x="504731" y="6064444"/>
            <a:ext cx="6326441" cy="1699960"/>
            <a:chOff x="1002864" y="5315401"/>
            <a:chExt cx="5839792" cy="1569194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1A4660E9-2FF8-5225-50E1-C60A551C9C2D}"/>
                </a:ext>
              </a:extLst>
            </p:cNvPr>
            <p:cNvSpPr/>
            <p:nvPr/>
          </p:nvSpPr>
          <p:spPr>
            <a:xfrm>
              <a:off x="3061961" y="5315401"/>
              <a:ext cx="1371600" cy="4308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AA05AD2B-8840-A243-0403-8471DB3D2FBF}"/>
                </a:ext>
              </a:extLst>
            </p:cNvPr>
            <p:cNvSpPr txBox="1"/>
            <p:nvPr/>
          </p:nvSpPr>
          <p:spPr>
            <a:xfrm>
              <a:off x="3072966" y="5405726"/>
              <a:ext cx="1491832" cy="246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37" b="1" dirty="0"/>
                <a:t>キャリア開発実践論</a:t>
              </a:r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FB819595-9986-8454-0544-EEEC30387F1A}"/>
                </a:ext>
              </a:extLst>
            </p:cNvPr>
            <p:cNvSpPr/>
            <p:nvPr/>
          </p:nvSpPr>
          <p:spPr>
            <a:xfrm>
              <a:off x="1027028" y="6437747"/>
              <a:ext cx="1127012" cy="44533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 dirty="0"/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49387F89-14E6-0698-9650-34AD11C6B8F4}"/>
                </a:ext>
              </a:extLst>
            </p:cNvPr>
            <p:cNvSpPr/>
            <p:nvPr/>
          </p:nvSpPr>
          <p:spPr>
            <a:xfrm>
              <a:off x="5278825" y="6446730"/>
              <a:ext cx="1371600" cy="4308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2BE9EAD-C942-F692-98BA-A792B9FE04FC}"/>
                </a:ext>
              </a:extLst>
            </p:cNvPr>
            <p:cNvSpPr txBox="1"/>
            <p:nvPr/>
          </p:nvSpPr>
          <p:spPr>
            <a:xfrm>
              <a:off x="1135240" y="6542641"/>
              <a:ext cx="1447800" cy="246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37" b="1" dirty="0"/>
                <a:t>ＤＸ基礎編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41EB91D-1444-02A5-B14F-79687E0A87E6}"/>
                </a:ext>
              </a:extLst>
            </p:cNvPr>
            <p:cNvSpPr txBox="1"/>
            <p:nvPr/>
          </p:nvSpPr>
          <p:spPr>
            <a:xfrm>
              <a:off x="2591122" y="6533261"/>
              <a:ext cx="1447800" cy="246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37" b="1" dirty="0"/>
                <a:t>ＤＸ応用編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B57B5AF-DB47-9293-9296-E0EF10BFA98E}"/>
                </a:ext>
              </a:extLst>
            </p:cNvPr>
            <p:cNvSpPr txBox="1"/>
            <p:nvPr/>
          </p:nvSpPr>
          <p:spPr>
            <a:xfrm>
              <a:off x="4097439" y="6535023"/>
              <a:ext cx="1447800" cy="246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37" b="1" dirty="0"/>
                <a:t>財務分析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4F7FD9E-4786-5D0E-899B-C5C55AE8FA54}"/>
                </a:ext>
              </a:extLst>
            </p:cNvPr>
            <p:cNvSpPr txBox="1"/>
            <p:nvPr/>
          </p:nvSpPr>
          <p:spPr>
            <a:xfrm>
              <a:off x="5394856" y="6476317"/>
              <a:ext cx="1447800" cy="40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37" b="1" dirty="0"/>
                <a:t>イノベーション</a:t>
              </a:r>
              <a:endParaRPr lang="en-US" altLang="ja-JP" sz="1137" b="1" dirty="0"/>
            </a:p>
            <a:p>
              <a:r>
                <a:rPr lang="ja-JP" altLang="en-US" sz="1137" b="1" dirty="0"/>
                <a:t>プロセスデザイン</a:t>
              </a:r>
            </a:p>
          </p:txBody>
        </p: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B287FF1C-4EE0-4AF4-D5A4-C4BDBC8775DC}"/>
                </a:ext>
              </a:extLst>
            </p:cNvPr>
            <p:cNvCxnSpPr>
              <a:cxnSpLocks/>
              <a:stCxn id="17" idx="2"/>
              <a:endCxn id="13" idx="0"/>
            </p:cNvCxnSpPr>
            <p:nvPr/>
          </p:nvCxnSpPr>
          <p:spPr>
            <a:xfrm flipH="1">
              <a:off x="3012558" y="5746288"/>
              <a:ext cx="735203" cy="68563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019C5459-A5D5-93B2-54FD-D4C81BD8DDC9}"/>
                </a:ext>
              </a:extLst>
            </p:cNvPr>
            <p:cNvCxnSpPr>
              <a:cxnSpLocks/>
              <a:stCxn id="17" idx="2"/>
              <a:endCxn id="21" idx="0"/>
            </p:cNvCxnSpPr>
            <p:nvPr/>
          </p:nvCxnSpPr>
          <p:spPr>
            <a:xfrm flipH="1">
              <a:off x="1590534" y="5746288"/>
              <a:ext cx="2157226" cy="69146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4119E80-FBC4-4069-337C-F4F870FDD55C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3747761" y="5746288"/>
              <a:ext cx="794286" cy="6866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9B466B69-8C4C-FA79-69EE-18352ED6097E}"/>
                </a:ext>
              </a:extLst>
            </p:cNvPr>
            <p:cNvCxnSpPr>
              <a:cxnSpLocks/>
              <a:stCxn id="17" idx="2"/>
              <a:endCxn id="22" idx="0"/>
            </p:cNvCxnSpPr>
            <p:nvPr/>
          </p:nvCxnSpPr>
          <p:spPr>
            <a:xfrm>
              <a:off x="3747761" y="5746288"/>
              <a:ext cx="2216865" cy="7004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8E0CCD3-1769-7526-CDB6-A8E18B8DFF9F}"/>
                </a:ext>
              </a:extLst>
            </p:cNvPr>
            <p:cNvSpPr txBox="1"/>
            <p:nvPr/>
          </p:nvSpPr>
          <p:spPr>
            <a:xfrm>
              <a:off x="1002864" y="6203830"/>
              <a:ext cx="483031" cy="28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8" b="1" dirty="0"/>
                <a:t>①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C7453079-5199-9B41-0DFC-A87F9F6A0A6E}"/>
                </a:ext>
              </a:extLst>
            </p:cNvPr>
            <p:cNvSpPr txBox="1"/>
            <p:nvPr/>
          </p:nvSpPr>
          <p:spPr>
            <a:xfrm>
              <a:off x="2468067" y="6219588"/>
              <a:ext cx="483031" cy="28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8" b="1" dirty="0"/>
                <a:t>②</a:t>
              </a:r>
              <a:endParaRPr lang="en-US" altLang="ja-JP" sz="1408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77FE6469-F07D-DB38-303D-7B080D24189A}"/>
                </a:ext>
              </a:extLst>
            </p:cNvPr>
            <p:cNvSpPr txBox="1"/>
            <p:nvPr/>
          </p:nvSpPr>
          <p:spPr>
            <a:xfrm>
              <a:off x="3871303" y="6210208"/>
              <a:ext cx="483031" cy="28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8" b="1" dirty="0"/>
                <a:t>③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2DA5BC10-1303-8AD2-EC92-F5878FD2196F}"/>
              </a:ext>
            </a:extLst>
          </p:cNvPr>
          <p:cNvGrpSpPr/>
          <p:nvPr/>
        </p:nvGrpSpPr>
        <p:grpSpPr>
          <a:xfrm>
            <a:off x="272576" y="7943675"/>
            <a:ext cx="5005760" cy="870780"/>
            <a:chOff x="2507235" y="7249479"/>
            <a:chExt cx="2882849" cy="853713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18FBC35-4B7F-5DAA-3A32-2ED828B16803}"/>
                </a:ext>
              </a:extLst>
            </p:cNvPr>
            <p:cNvSpPr txBox="1"/>
            <p:nvPr/>
          </p:nvSpPr>
          <p:spPr>
            <a:xfrm>
              <a:off x="2553564" y="7292357"/>
              <a:ext cx="2776971" cy="776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37" b="1" dirty="0"/>
                <a:t>※</a:t>
              </a:r>
              <a:r>
                <a:rPr lang="ja-JP" altLang="en-US" sz="1137" b="1" dirty="0"/>
                <a:t>必修科目の「キャリア開発実践論」を履修後、それぞれの科目を選択　</a:t>
              </a:r>
              <a:endParaRPr lang="en-US" altLang="ja-JP" sz="1137" b="1" dirty="0"/>
            </a:p>
            <a:p>
              <a:r>
                <a:rPr lang="ja-JP" altLang="en-US" sz="1137" b="1" dirty="0"/>
                <a:t>　します。複数の科目を受講することも可能です。</a:t>
              </a:r>
              <a:endParaRPr lang="en-US" altLang="ja-JP" sz="1137" b="1" dirty="0"/>
            </a:p>
            <a:p>
              <a:r>
                <a:rPr lang="en-US" altLang="ja-JP" sz="1137" b="1" dirty="0"/>
                <a:t>※</a:t>
              </a:r>
              <a:r>
                <a:rPr lang="ja-JP" altLang="en-US" sz="1137" b="1" dirty="0"/>
                <a:t>「</a:t>
              </a:r>
              <a:r>
                <a:rPr lang="en-US" altLang="ja-JP" sz="1137" b="1" dirty="0"/>
                <a:t>DX</a:t>
              </a:r>
              <a:r>
                <a:rPr lang="ja-JP" altLang="en-US" sz="1137" b="1" dirty="0"/>
                <a:t>応用編」の履修は、「</a:t>
              </a:r>
              <a:r>
                <a:rPr lang="en-US" altLang="ja-JP" sz="1137" b="1" dirty="0"/>
                <a:t>DX</a:t>
              </a:r>
              <a:r>
                <a:rPr lang="ja-JP" altLang="en-US" sz="1137" b="1" dirty="0"/>
                <a:t>基礎編」の受講が必須です。（昨年度</a:t>
              </a:r>
              <a:endParaRPr lang="en-US" altLang="ja-JP" sz="1137" b="1" dirty="0"/>
            </a:p>
            <a:p>
              <a:r>
                <a:rPr lang="ja-JP" altLang="en-US" sz="1137" b="1" dirty="0"/>
                <a:t>　の「</a:t>
              </a:r>
              <a:r>
                <a:rPr lang="en-US" altLang="ja-JP" sz="1137" b="1" dirty="0"/>
                <a:t>DX</a:t>
              </a:r>
              <a:r>
                <a:rPr lang="ja-JP" altLang="en-US" sz="1137" b="1" dirty="0"/>
                <a:t>基礎編」を受講済みの方も受講可能です。）</a:t>
              </a: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72FBBAE1-30F2-BDD2-70D1-6005925BE414}"/>
                </a:ext>
              </a:extLst>
            </p:cNvPr>
            <p:cNvSpPr/>
            <p:nvPr/>
          </p:nvSpPr>
          <p:spPr>
            <a:xfrm>
              <a:off x="2507235" y="7249479"/>
              <a:ext cx="2882849" cy="853713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4BAF02E-F98C-0C2F-0EE5-936B183FB370}"/>
              </a:ext>
            </a:extLst>
          </p:cNvPr>
          <p:cNvSpPr txBox="1"/>
          <p:nvPr/>
        </p:nvSpPr>
        <p:spPr>
          <a:xfrm>
            <a:off x="4183354" y="6186298"/>
            <a:ext cx="16161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solidFill>
                  <a:srgbClr val="FF0000"/>
                </a:solidFill>
              </a:rPr>
              <a:t>※</a:t>
            </a:r>
            <a:r>
              <a:rPr lang="ja-JP" altLang="en-US" sz="1300" b="1" dirty="0">
                <a:solidFill>
                  <a:srgbClr val="FF0000"/>
                </a:solidFill>
              </a:rPr>
              <a:t>必修科目</a:t>
            </a:r>
          </a:p>
        </p:txBody>
      </p: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E305B484-13C2-8BA8-169B-560EC29384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916" y="9017582"/>
            <a:ext cx="555499" cy="555499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D529930-B4C5-0F4A-8277-17EE93BBFB6D}"/>
              </a:ext>
            </a:extLst>
          </p:cNvPr>
          <p:cNvSpPr txBox="1"/>
          <p:nvPr/>
        </p:nvSpPr>
        <p:spPr>
          <a:xfrm>
            <a:off x="31914" y="9047735"/>
            <a:ext cx="6099638" cy="55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国立大学法人琉球大学総合企画戦略部地域連携推進課</a:t>
            </a:r>
            <a:endParaRPr lang="en-US" altLang="ja-JP" sz="1517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℡：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098-895-9058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517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098-895-8185</a:t>
            </a:r>
            <a:endParaRPr lang="ja-JP" altLang="en-US" sz="1517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2C48B3-968E-6A2B-8666-4A3EA4AA5D77}"/>
              </a:ext>
            </a:extLst>
          </p:cNvPr>
          <p:cNvSpPr txBox="1"/>
          <p:nvPr/>
        </p:nvSpPr>
        <p:spPr>
          <a:xfrm>
            <a:off x="6169587" y="7054646"/>
            <a:ext cx="523284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8" b="1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226840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711</TotalTime>
  <Words>644</Words>
  <Application>Microsoft Office PowerPoint</Application>
  <PresentationFormat>A4 210 x 297 mm</PresentationFormat>
  <Paragraphs>109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メイリオ</vt:lpstr>
      <vt:lpstr>游ゴシック</vt:lpstr>
      <vt:lpstr>Arial</vt:lpstr>
      <vt:lpstr>Calibri</vt:lpstr>
      <vt:lpstr>Calibri Light</vt:lpstr>
      <vt:lpstr>Office テーマ</vt:lpstr>
      <vt:lpstr>２０２３年１２月開講</vt:lpstr>
      <vt:lpstr>琉球大学リカレント教育プログラム （キャリアＵＰ支援）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琉球大学リカレント教育プログラム （キャリアＵＰ支援）</dc:title>
  <cp:lastModifiedBy>安里　志穂(地域連携推進課)</cp:lastModifiedBy>
  <cp:revision>41</cp:revision>
  <cp:lastPrinted>2023-10-04T05:29:52Z</cp:lastPrinted>
  <dcterms:created xsi:type="dcterms:W3CDTF">2022-09-15T15:40:35Z</dcterms:created>
  <dcterms:modified xsi:type="dcterms:W3CDTF">2023-10-04T05:35:28Z</dcterms:modified>
</cp:coreProperties>
</file>